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0" roundtripDataSignature="AMtx7mg9prb1hUO7d0Lo/4nmWtsSIRox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0bd54d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30bd54d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30bd54de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30bd54d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25cdc48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c25cdc48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7f74356d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b7f74356d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7f74356d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b7f74356d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7f74356d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b7f74356d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f74356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b7f74356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7f74356d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b7f74356d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7f74356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b7f74356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da1d988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cda1d988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a683f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2a683f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f74356d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b7f74356d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2a683f0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a2a683f0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2a683f0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a2a683f0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2a683f0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a2a683f0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2a683f0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a2a683f0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da1d98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cda1d98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da1d988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cda1d988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da1d988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cda1d988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da1d988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cda1d988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30bd5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30bd5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30bd54de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d30bd54d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da1d988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cda1d988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da1d988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cda1d988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da1d988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cda1d988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da1d9886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cda1d9886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da1d988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cda1d988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7f74356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b7f7435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0bd54d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30bd54d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0bd54d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30bd54d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30bd54d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30bd54d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7f74356d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b7f74356d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7f74356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b7f74356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0bd54d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30bd54d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7f74356df_0_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gb7f74356df_0_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gb7f74356df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gif"/><Relationship Id="rId5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4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4.gif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1.gif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2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5.gif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1.gif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2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35.gif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3.gif"/><Relationship Id="rId5" Type="http://schemas.openxmlformats.org/officeDocument/2006/relationships/image" Target="../media/image4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ypothesis testing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30bd54de6_0_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CENTRAL LIMIT THEOREM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d30bd54de6_0_4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according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this theorem, the the sampling distribution follows a normal distribution centered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around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the population mean ( regardless of the original population distribution)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Therefore, if we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subtract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the mean of our sample from the population mean, the resulting values will follow a normal distribution centered on 0. ( If we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subtract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two random variables which follow a normal distribution, the resulting value follows a normal distribution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divide the previous values by the standard error of the mean, then the resulting distribution will be a normal distribution with mean = 0 and standard deviation = 1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30bd54de6_0_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CORE IDEA OF HYPOTHESIS TESTING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d30bd54de6_0_52"/>
          <p:cNvSpPr txBox="1"/>
          <p:nvPr/>
        </p:nvSpPr>
        <p:spPr>
          <a:xfrm>
            <a:off x="693000" y="14233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 that the means of the samples, follow a normal distribution.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 mean of a sample is almost never equal to the population mean. This difference is called </a:t>
            </a:r>
            <a:r>
              <a:rPr b="1" lang="en" sz="15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sampling error.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can use this fact in order to evaluate 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likely is to get a sample with a mean which deviates from the population mean as much as the sampling error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Based on the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probability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getting the sampling error we will decide if we accept or reject  the null Hypothesis. 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that, we will have to set how unlikely should be to get a sampling error to reject the null hypothesis.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25cdc48dc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CUMULATIVE DISTRIBUTION FUNCTION: CDF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25cdc48dc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function gives the probability to get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value below or equal to a given one ( confidence level = 1- α ) (significance level =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a given distribution.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gc25cdc48dc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c25cdc48dc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250" y="3403525"/>
            <a:ext cx="4241456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c25cdc48dc_0_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c25cdc48dc_0_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f74356df_0_18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b7f74356df_0_18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know: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b7f74356df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875" y="2147911"/>
            <a:ext cx="1351100" cy="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b7f74356df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725" y="2239976"/>
            <a:ext cx="2513218" cy="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7f74356df_0_1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b7f74356df_0_18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Rolling a dice: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to get 1?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1/6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What’s the probability of getting a 1 or 2?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= 2/6 = ⅓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1 or 4 or 6?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p(4) + p(6) = 3/6 = ½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of getting a number less than 5?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= p(1) + p(2) + p(3) + p(4) = 4/6 = 2/3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74356df_0_19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b7f74356df_0_194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a value of counts smaller than 3 for a variable that follows a Poisson distribution: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gb7f74356df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950" y="2552700"/>
            <a:ext cx="5947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7f74356df_0_20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PROBABILITIES: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b7f74356df_0_200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any value of count smaller than -2 for a variable that follows a Normal distribution: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Fortunately, we don’t need to compute this, </a:t>
            </a:r>
            <a:r>
              <a:rPr b="1"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has those values for many continuous probability distributions.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1"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scipy.stats.norm.ppf()</a:t>
            </a:r>
            <a:endParaRPr b="1"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b7f74356df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0" y="2552700"/>
            <a:ext cx="5841740" cy="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7f74356df_0_20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COMPUTING PROBABILITIES FOR THE NORMAL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b7f74356df_0_207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Given a normal distribution, we can also  be interested in knowing how big or small can be a value for which we have a given amount of probability.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gb7f74356df_0_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25" y="2400300"/>
            <a:ext cx="4914899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b7f74356df_0_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800" y="2532900"/>
            <a:ext cx="4914900" cy="51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b7f74356df_0_207"/>
          <p:cNvSpPr txBox="1"/>
          <p:nvPr/>
        </p:nvSpPr>
        <p:spPr>
          <a:xfrm>
            <a:off x="5341325" y="3521325"/>
            <a:ext cx="31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Use the </a:t>
            </a:r>
            <a:r>
              <a:rPr b="1" lang="en">
                <a:solidFill>
                  <a:srgbClr val="6AA84F"/>
                </a:solidFill>
              </a:rPr>
              <a:t>symmetry</a:t>
            </a:r>
            <a:r>
              <a:rPr b="1" lang="en">
                <a:solidFill>
                  <a:srgbClr val="6AA84F"/>
                </a:solidFill>
              </a:rPr>
              <a:t> of the distribution in your favor.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7f74356df_0_2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TESTS TYPES: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b7f74356df_0_2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one sample statistical tests can be broadly classified into: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tailed test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tailed test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One-tailed hypothesis tests are also known as directional and one-sided tests because you can test for effects in only one direction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Two-tailed hypothesis tests are also known as nondirectional and two-sided tests because you can test for effects in both directions.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da1d9886e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TESTS SAMPLE SIZE: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cda1d9886e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size is smaller than 30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use the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distribution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setting number of degrees of freedom = sample_size - 1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Otherwise you can safely use the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Both distributions are symmetric around the center 0.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t-Student distribution is more spiked at the center and it has longer tails.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the sample_size is large, both distributions are almost identical.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a683f004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a2a683f004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hypothesis test is an statistical analysis which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uses one sample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population to asses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mutually exclusive theories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about the population, named: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ga2a683f00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75" y="2863600"/>
            <a:ext cx="2804228" cy="15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a2a683f004_0_0"/>
          <p:cNvSpPr txBox="1"/>
          <p:nvPr/>
        </p:nvSpPr>
        <p:spPr>
          <a:xfrm>
            <a:off x="3755150" y="3371725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3" name="Google Shape;233;ga2a683f004_0_0"/>
          <p:cNvSpPr txBox="1"/>
          <p:nvPr/>
        </p:nvSpPr>
        <p:spPr>
          <a:xfrm>
            <a:off x="4962200" y="3380388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7f74356df_0_2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 ONE TAILED TEST: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gb7f74356df_0_2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big can be a value in order to a given amount of probability to get any value smaller or equal to it for a normal distribution?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gb7f74356d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50" y="2988075"/>
            <a:ext cx="4241456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b7f74356df_0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050" y="2263400"/>
            <a:ext cx="5075651" cy="253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b7f74356df_0_215"/>
          <p:cNvSpPr txBox="1"/>
          <p:nvPr/>
        </p:nvSpPr>
        <p:spPr>
          <a:xfrm>
            <a:off x="5344300" y="3834900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 α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b7f74356df_0_215"/>
          <p:cNvSpPr txBox="1"/>
          <p:nvPr/>
        </p:nvSpPr>
        <p:spPr>
          <a:xfrm>
            <a:off x="6729025" y="385292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lang="en" sz="17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sample of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80.94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sample, can we say that the boys have a mean weight smaller than 85 pounds?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sampling error is (80.94 - 85) = -4.06 pounds. How likely is to get this value?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a0aef77d1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2a683f004_0_13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a2a683f004_0_1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we trying to establish here?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Contrast (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 enough evidence)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Hypothesis H0: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 = 85 pounds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we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 not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have the complete data from the population.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w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 take a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b="1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25 subjects </a:t>
            </a:r>
            <a:r>
              <a:rPr b="1" lang="en" sz="155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 30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sample sizes follow a t-student distribution with n - 1 degrees of freedom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degrees of freedom บ is: 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- 1 (sample size - 1, 24 in this case)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based on this sample data we will try to prove or disprove our Hypothesis, using a statistical test.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2a683f004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a2a683f004_0_52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 for solving this problem: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Step1: Define the null hypothesis - This is our assumption about the population. It is defined by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H0: μ =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2: Define the alternative hypothesis- This means, what if our assumption is not true, inf fact the value is smaller.. It is defined by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in this case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Ha: μ </a:t>
            </a:r>
            <a:r>
              <a:rPr b="1"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85</a:t>
            </a:r>
            <a:endParaRPr b="1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2a683f004_0_3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a2a683f004_0_3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in this case, our null hypothesis would be false on either side of Ha, hence such a test is called a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sided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ie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Ha: μ &lt; 85, H0 is false</a:t>
            </a:r>
            <a:endParaRPr b="1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3: Decide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information available.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the sample size is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small (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&lt; 30 )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we will use a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statistic for a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Student distribution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4: Set the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level / significance level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defines the rejection region / critical region (How strong has to be the eviden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against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null hypothesis)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 le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vel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defined by greek letter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α’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Usual values for confidence level are ( 90%, 95%, 99%) -&gt; significance levels = (0.10, 0.05, 0.01). Let’s use a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 of 95% -&gt; </a:t>
            </a:r>
            <a:r>
              <a:rPr b="1" lang="en" sz="15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 = 0.05</a:t>
            </a:r>
            <a:endParaRPr b="1" sz="15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a683f004_0_4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a2a683f004_0_4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</a:t>
            </a:r>
            <a:r>
              <a:rPr b="1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statistic</a:t>
            </a: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a2a683f004_0_45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2a683f004_0_45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a2a683f004_0_45"/>
          <p:cNvCxnSpPr>
            <a:stCxn id="389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ga2a683f004_0_45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ga2a683f004_0_45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ga2a683f004_0_45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5" name="Google Shape;395;ga2a683f004_0_45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2a683f004_0_45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2a683f004_0_45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2a683f004_0_45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a2a683f004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a2a683f004_0_45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have the population standard deviation, use the corrected sample standard deviation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da1d9886e_0_15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cda1d9886e_0_15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t-student distribution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24 degrees of freedom and an area of 0.95? -&gt; tc = 1.71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tc = +- </a:t>
            </a:r>
            <a:r>
              <a:rPr b="1" lang="en" sz="15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5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(0.95, df=24)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 = -1.75 &lt; - 1.71=tc-&gt; reject null hypothesis</a:t>
            </a:r>
            <a:endParaRPr b="1" sz="15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gcda1d9886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cda1d9886e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350" y="2305500"/>
            <a:ext cx="3450376" cy="24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cda1d9886e_0_15"/>
          <p:cNvSpPr txBox="1"/>
          <p:nvPr/>
        </p:nvSpPr>
        <p:spPr>
          <a:xfrm>
            <a:off x="7004225" y="3212775"/>
            <a:ext cx="13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Unshaded area = 0.95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a1d9886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BIGGER SAMPLE SIZE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cda1d9886e_0_2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lang="en" sz="17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sample of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gcda1d9886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cda1d9886e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da1d9886e_0_29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gcda1d9886e_0_29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1.64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 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lang="en" sz="15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(0.95)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z = -2.47 &lt; - 1.64 = zc -&gt;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reject null hypothesis</a:t>
            </a:r>
            <a:endParaRPr b="1" sz="15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are underfeed.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gcda1d9886e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cda1d9886e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041" y="2400300"/>
            <a:ext cx="3356083" cy="2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da1d9886e_0_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cda1d9886e_0_4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have a different average weight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(</a:t>
            </a:r>
            <a:r>
              <a:rPr b="1" lang="en" sz="17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sample of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25 boys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gcda1d9886e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cda1d9886e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850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30bd54de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ELEMENTS OF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d30bd54de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elements needed to conduct this type of analysis are: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Null hypothesis: Ho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Alternate hypothesis: Ha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(1- α ) or significance level ( α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 ( value computed the sample, different in every test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30bd54de6_0_3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d30bd54de6_0_3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Roboto"/>
              <a:buChar char="●"/>
            </a:pPr>
            <a:r>
              <a:rPr lang="en" sz="1800">
                <a:solidFill>
                  <a:srgbClr val="111111"/>
                </a:solidFill>
                <a:highlight>
                  <a:srgbClr val="FFFFFF"/>
                </a:highlight>
              </a:rPr>
              <a:t>Two-tailed test is a method to tests whether a sample is greater than or less than a certain range of values.</a:t>
            </a:r>
            <a:endParaRPr sz="18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highlight>
                  <a:srgbClr val="FFFFFF"/>
                </a:highlight>
              </a:rPr>
              <a:t>Ex:</a:t>
            </a:r>
            <a:endParaRPr sz="18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Hypothesis: Ho -&gt; </a:t>
            </a:r>
            <a:r>
              <a:rPr b="1"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= 85 pounds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hypothesis: Ha -&gt; </a:t>
            </a:r>
            <a:r>
              <a:rPr b="1"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!= 85 pounds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cda1d9886e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056" y="1239700"/>
            <a:ext cx="4133725" cy="2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cda1d9886e_0_68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gcda1d9886e_0_68"/>
          <p:cNvCxnSpPr/>
          <p:nvPr/>
        </p:nvCxnSpPr>
        <p:spPr>
          <a:xfrm flipH="1" rot="10800000">
            <a:off x="4505525" y="1520975"/>
            <a:ext cx="2359800" cy="162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gcda1d9886e_0_68"/>
          <p:cNvSpPr txBox="1"/>
          <p:nvPr/>
        </p:nvSpPr>
        <p:spPr>
          <a:xfrm>
            <a:off x="7111075" y="1218775"/>
            <a:ext cx="144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Acceptance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region</a:t>
            </a:r>
            <a:endParaRPr b="1" sz="1500"/>
          </a:p>
        </p:txBody>
      </p:sp>
      <p:sp>
        <p:nvSpPr>
          <p:cNvPr id="448" name="Google Shape;448;gcda1d9886e_0_68"/>
          <p:cNvSpPr txBox="1"/>
          <p:nvPr/>
        </p:nvSpPr>
        <p:spPr>
          <a:xfrm>
            <a:off x="3860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1-α</a:t>
            </a:r>
            <a:endParaRPr b="1" sz="2800"/>
          </a:p>
        </p:txBody>
      </p:sp>
      <p:sp>
        <p:nvSpPr>
          <p:cNvPr id="449" name="Google Shape;449;gcda1d9886e_0_68"/>
          <p:cNvSpPr txBox="1"/>
          <p:nvPr/>
        </p:nvSpPr>
        <p:spPr>
          <a:xfrm>
            <a:off x="50034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α/2</a:t>
            </a:r>
            <a:endParaRPr b="1" sz="2800"/>
          </a:p>
        </p:txBody>
      </p:sp>
      <p:sp>
        <p:nvSpPr>
          <p:cNvPr id="450" name="Google Shape;450;gcda1d9886e_0_68"/>
          <p:cNvSpPr txBox="1"/>
          <p:nvPr/>
        </p:nvSpPr>
        <p:spPr>
          <a:xfrm>
            <a:off x="2869863" y="3140075"/>
            <a:ext cx="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α/2</a:t>
            </a:r>
            <a:endParaRPr b="1" sz="2800"/>
          </a:p>
        </p:txBody>
      </p:sp>
      <p:sp>
        <p:nvSpPr>
          <p:cNvPr id="451" name="Google Shape;451;gcda1d9886e_0_68"/>
          <p:cNvSpPr txBox="1"/>
          <p:nvPr/>
        </p:nvSpPr>
        <p:spPr>
          <a:xfrm>
            <a:off x="483875" y="4320875"/>
            <a:ext cx="67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</a:rPr>
              <a:t>Where are the vertical bars located?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452" name="Google Shape;452;gcda1d9886e_0_68"/>
          <p:cNvSpPr txBox="1"/>
          <p:nvPr/>
        </p:nvSpPr>
        <p:spPr>
          <a:xfrm>
            <a:off x="6465725" y="2499025"/>
            <a:ext cx="21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our value can be bigger or smaller than the population value. Therefore, the “rejection region” has to be shared at both sides!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da1d9886e_0_5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cda1d9886e_0_5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Step 5: Calculate the test statistic based on the given information: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gcda1d9886e_0_52"/>
          <p:cNvSpPr/>
          <p:nvPr/>
        </p:nvSpPr>
        <p:spPr>
          <a:xfrm>
            <a:off x="3359300" y="1832775"/>
            <a:ext cx="3285550" cy="17385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cda1d9886e_0_52"/>
          <p:cNvSpPr txBox="1"/>
          <p:nvPr/>
        </p:nvSpPr>
        <p:spPr>
          <a:xfrm>
            <a:off x="4097900" y="23927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statistic within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acceptable region?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gcda1d9886e_0_52"/>
          <p:cNvCxnSpPr>
            <a:stCxn id="459" idx="1"/>
          </p:cNvCxnSpPr>
          <p:nvPr/>
        </p:nvCxnSpPr>
        <p:spPr>
          <a:xfrm flipH="1">
            <a:off x="2227400" y="2702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gcda1d9886e_0_52"/>
          <p:cNvCxnSpPr/>
          <p:nvPr/>
        </p:nvCxnSpPr>
        <p:spPr>
          <a:xfrm>
            <a:off x="2239925" y="27871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cda1d9886e_0_52"/>
          <p:cNvCxnSpPr/>
          <p:nvPr/>
        </p:nvCxnSpPr>
        <p:spPr>
          <a:xfrm flipH="1">
            <a:off x="6644850" y="2696038"/>
            <a:ext cx="1131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gcda1d9886e_0_52"/>
          <p:cNvCxnSpPr/>
          <p:nvPr/>
        </p:nvCxnSpPr>
        <p:spPr>
          <a:xfrm>
            <a:off x="7776750" y="2710900"/>
            <a:ext cx="12300" cy="12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5" name="Google Shape;465;gcda1d9886e_0_52"/>
          <p:cNvSpPr txBox="1"/>
          <p:nvPr/>
        </p:nvSpPr>
        <p:spPr>
          <a:xfrm>
            <a:off x="1117125" y="403705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cda1d9886e_0_52"/>
          <p:cNvSpPr txBox="1"/>
          <p:nvPr/>
        </p:nvSpPr>
        <p:spPr>
          <a:xfrm>
            <a:off x="6276675" y="4090300"/>
            <a:ext cx="24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Reject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 (null hypothesis)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cda1d9886e_0_52"/>
          <p:cNvSpPr txBox="1"/>
          <p:nvPr/>
        </p:nvSpPr>
        <p:spPr>
          <a:xfrm>
            <a:off x="2620475" y="21463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cda1d9886e_0_52"/>
          <p:cNvSpPr txBox="1"/>
          <p:nvPr/>
        </p:nvSpPr>
        <p:spPr>
          <a:xfrm>
            <a:off x="6954900" y="22002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cda1d9886e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25" y="1652475"/>
            <a:ext cx="1686225" cy="5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cda1d9886e_0_52"/>
          <p:cNvSpPr txBox="1"/>
          <p:nvPr/>
        </p:nvSpPr>
        <p:spPr>
          <a:xfrm>
            <a:off x="384675" y="2354150"/>
            <a:ext cx="207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have the population standard deviation, use the corrected sample standard deviation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da1d9886e_0_141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gcda1d9886e_0_141"/>
          <p:cNvSpPr txBox="1"/>
          <p:nvPr/>
        </p:nvSpPr>
        <p:spPr>
          <a:xfrm>
            <a:off x="631025" y="1064425"/>
            <a:ext cx="77580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t-student distribution with 24 degrees of freedom and an area of 0.95? -&gt; tc = 2.06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tc = +-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scipy.stats.t.ppf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(1-(0.05/2)=0.975,df=24)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tc = -2.06 &lt; -1.75 = t-&gt;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accept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null hypothesis</a:t>
            </a:r>
            <a:endParaRPr b="1" sz="15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have the mentioned average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gcda1d9886e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75" y="1020900"/>
            <a:ext cx="2266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cda1d9886e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225" y="2400300"/>
            <a:ext cx="2990798" cy="2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da1d9886e_0_1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TWO TAILED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gcda1d9886e_0_1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Boys of a certain age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known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weight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85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complaint is made that the boys living in a municipal children's home are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underfeed. (</a:t>
            </a:r>
            <a:r>
              <a:rPr b="1" lang="en" sz="17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!= 85 pounds)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sample of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= 50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boys (of the same age) are weighed and found to have a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mean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weight of 80.94 pounds.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known that the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standard deviation σ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11.6 pounds 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available data, what should be concluded concerning the complaint?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gcda1d9886e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00" y="4249450"/>
            <a:ext cx="2238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cda1d9886e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525" y="4249450"/>
            <a:ext cx="2324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da1d9886e_0_157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SAMPLE, ONE SIDED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cda1d9886e_0_157"/>
          <p:cNvSpPr txBox="1"/>
          <p:nvPr/>
        </p:nvSpPr>
        <p:spPr>
          <a:xfrm>
            <a:off x="6310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case: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is located the critical value of the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 distribution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an area of 0.95? -&gt; zc = 1.96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zc = +-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scipy.stats.</a:t>
            </a:r>
            <a:r>
              <a:rPr b="1" lang="en" sz="15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norm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.ppf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(1-(0.05/2)=0.975)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Zc = -1.96 &gt; Z= - 2.47 -&gt; reject null hypothesis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Children don’t have the mentioned weight.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gcda1d9886e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400" y="1064425"/>
            <a:ext cx="2011028" cy="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cda1d9886e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275" y="2400300"/>
            <a:ext cx="3161345" cy="22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7f74356df_0_0"/>
          <p:cNvSpPr txBox="1"/>
          <p:nvPr/>
        </p:nvSpPr>
        <p:spPr>
          <a:xfrm>
            <a:off x="619325" y="960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INTERVALS FOR A POPULATION MEAN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gb7f74356d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gb7f74356df_0_0"/>
          <p:cNvSpPr txBox="1"/>
          <p:nvPr/>
        </p:nvSpPr>
        <p:spPr>
          <a:xfrm>
            <a:off x="687575" y="1547025"/>
            <a:ext cx="7748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sample we take will give us a different sample mean which is different from the population mean.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 confidence interval is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range of values around our sample mean that is 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highly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likely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contain the population mean.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Knowing that the sampling distribution ( the distribution of the means of many samples ) follows a normal distribution, we can provide such range of values as: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compute this using </a:t>
            </a: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scipy.</a:t>
            </a: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stats.norm.interval()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scipy.stats.t.interval()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gb7f74356d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00" y="3625750"/>
            <a:ext cx="3355600" cy="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b7f74356d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75" y="3565950"/>
            <a:ext cx="3482900" cy="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30bd54de6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NULL HYPOTHESIS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d30bd54de6_0_18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 one of the two mutually exclusive theories about the population properties.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Typically the Ho means that there is no effect.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30bd54de6_0_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ALTERNATE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30bd54de6_0_23"/>
          <p:cNvSpPr txBox="1"/>
          <p:nvPr/>
        </p:nvSpPr>
        <p:spPr>
          <a:xfrm>
            <a:off x="707225" y="228362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other theory.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0bd54de6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AND SIGNIFICANCE LEVEL: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30bd54de6_0_8"/>
          <p:cNvSpPr txBox="1"/>
          <p:nvPr/>
        </p:nvSpPr>
        <p:spPr>
          <a:xfrm>
            <a:off x="693000" y="1620700"/>
            <a:ext cx="77580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ignificance level ( α ):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How strong the sample evidence  must be to conclude that there null hypothesis can be rejected.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Ex: in a criminal court, the null hypothesis is the accused is innocent unless police finds strong enough evidences to reject the null hypothesis,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 ( 1 - α  ):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Likelihood of finding a value as extreme as the one we have.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7f74356df_0_23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CONDUCT A STATISTICAL TEST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b7f74356df_0_236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 are two ways to conduct an statistical test: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Computing the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corresponding to a given </a:t>
            </a: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level.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Comparing the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from our sample and comparing it against the </a:t>
            </a: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f74356df_0_2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TEST STATISTIC: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b7f74356df_0_231"/>
          <p:cNvSpPr txBox="1"/>
          <p:nvPr/>
        </p:nvSpPr>
        <p:spPr>
          <a:xfrm>
            <a:off x="693000" y="1620700"/>
            <a:ext cx="77580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Fix the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confidence level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lang="en" sz="1800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 the </a:t>
            </a: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corresponding distribution.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the </a:t>
            </a:r>
            <a:r>
              <a:rPr b="1" lang="en" sz="1800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critical value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lang="en" sz="1800">
                <a:solidFill>
                  <a:srgbClr val="FF99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statistic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in the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region,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(the allowed region is determined by the confidence level) accept the null hypothesis, otherwise reject the it.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allowed region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depends on the type of test.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30bd54de6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 TESTING USING THE 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P-VALUE: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30bd54de6_0_13"/>
          <p:cNvSpPr txBox="1"/>
          <p:nvPr/>
        </p:nvSpPr>
        <p:spPr>
          <a:xfrm>
            <a:off x="693000" y="1581600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= P( D | HO ) =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is the probability to obtain your data, if the null 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hypothesis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true. 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your 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 level.</a:t>
            </a:r>
            <a:endParaRPr b="1" sz="1500">
              <a:solidFill>
                <a:srgbClr val="6AA84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your p-value.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Compare your p-value against your </a:t>
            </a:r>
            <a:r>
              <a:rPr b="1" lang="en" sz="1500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significance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level alpha.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&lt;= alpha -&gt; reject the null hypothesis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P-value &gt; alpha -&gt; accept the null hypothesis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